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77" r:id="rId9"/>
    <p:sldId id="265" r:id="rId10"/>
    <p:sldId id="268" r:id="rId11"/>
    <p:sldId id="266" r:id="rId12"/>
    <p:sldId id="278" r:id="rId13"/>
    <p:sldId id="267" r:id="rId14"/>
    <p:sldId id="270" r:id="rId15"/>
    <p:sldId id="273" r:id="rId16"/>
    <p:sldId id="274" r:id="rId17"/>
    <p:sldId id="276" r:id="rId18"/>
    <p:sldId id="271" r:id="rId19"/>
    <p:sldId id="258" r:id="rId20"/>
    <p:sldId id="25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B78B1-A492-489C-A939-B51B198901C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94EDAE-AA44-46D4-87AC-EC32AF3CAC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219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94EDAE-AA44-46D4-87AC-EC32AF3CAC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095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33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4701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26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786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83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655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617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00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32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03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8C271-D38B-41EB-87E2-922D58C83DE6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F02C6-7222-4610-B7F0-824056A396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35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heguardian.com/world/2016/feb/09/dublin-gang-wars-council-advises-flats-residents-move-out-safety" TargetMode="External"/><Relationship Id="rId2" Type="http://schemas.openxmlformats.org/officeDocument/2006/relationships/hyperlink" Target="https://www.dnainfo.com/chicago/20151113/chatham/raging-gang-war-on-79th-st-is-destroying-business-owners-say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istory.com/topics/rwandan-genocide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RZU7Sl5IB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d_c2p0Y7mgU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weMDciO4MG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Conflict Theory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19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______of humans is that they are _____-oriented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2" y="2357438"/>
            <a:ext cx="4267198" cy="4267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0956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individual is ____-focused</a:t>
            </a:r>
          </a:p>
          <a:p>
            <a:r>
              <a:rPr lang="en-US" dirty="0" smtClean="0"/>
              <a:t>Individuals ascribe or _____ value to things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41656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971801"/>
            <a:ext cx="3319462" cy="331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96745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Limited ________and unlimited ______ lead to conflict within and beyond the family to obtain goals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27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Societies operate under a perpetual _____ of resources.</a:t>
            </a:r>
          </a:p>
          <a:p>
            <a:pPr lvl="1"/>
            <a:r>
              <a:rPr lang="en-US" dirty="0" smtClean="0"/>
              <a:t>Societies represent organized systems that work to ensure _____</a:t>
            </a:r>
          </a:p>
          <a:p>
            <a:pPr lvl="1"/>
            <a:r>
              <a:rPr lang="en-US" dirty="0" smtClean="0"/>
              <a:t>Resources for survival are _____</a:t>
            </a:r>
          </a:p>
          <a:p>
            <a:pPr lvl="1"/>
            <a:r>
              <a:rPr lang="en-US" dirty="0" smtClean="0"/>
              <a:t>This leads to conflict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1510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Group dynamics are different in _____ than in other groups.</a:t>
            </a:r>
          </a:p>
          <a:p>
            <a:pPr lvl="1"/>
            <a:r>
              <a:rPr lang="en-US" dirty="0" smtClean="0"/>
              <a:t>How?</a:t>
            </a:r>
          </a:p>
          <a:p>
            <a:r>
              <a:rPr lang="en-US" dirty="0" smtClean="0"/>
              <a:t>Bringing conflict theory to the ______ level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27267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 numCol="2"/>
          <a:lstStyle/>
          <a:p>
            <a:r>
              <a:rPr lang="en-US" b="1" u="sng" dirty="0" smtClean="0"/>
              <a:t>Society or group: </a:t>
            </a:r>
          </a:p>
          <a:p>
            <a:pPr lvl="1"/>
            <a:r>
              <a:rPr lang="en-US" dirty="0" smtClean="0"/>
              <a:t>Resources more difficult to exhaust</a:t>
            </a:r>
          </a:p>
          <a:p>
            <a:pPr lvl="1"/>
            <a:r>
              <a:rPr lang="en-US" dirty="0" smtClean="0"/>
              <a:t>Membership is _______</a:t>
            </a:r>
          </a:p>
          <a:p>
            <a:pPr lvl="1"/>
            <a:r>
              <a:rPr lang="en-US" dirty="0" smtClean="0"/>
              <a:t>More easily left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b="1" u="sng" dirty="0" smtClean="0"/>
          </a:p>
          <a:p>
            <a:pPr marL="457200" lvl="1" indent="0">
              <a:buNone/>
            </a:pPr>
            <a:endParaRPr lang="en-US" sz="3200" b="1" u="sng" dirty="0"/>
          </a:p>
          <a:p>
            <a:pPr marL="457200" lvl="1" indent="0">
              <a:buNone/>
            </a:pPr>
            <a:endParaRPr lang="en-US" sz="3200" b="1" u="sng" dirty="0" smtClean="0"/>
          </a:p>
          <a:p>
            <a:pPr marL="457200" lvl="1" indent="0">
              <a:buNone/>
            </a:pPr>
            <a:endParaRPr lang="en-US" sz="3200" b="1" u="sng" dirty="0"/>
          </a:p>
          <a:p>
            <a:pPr marL="457200" lvl="1" indent="0">
              <a:buNone/>
            </a:pPr>
            <a:r>
              <a:rPr lang="en-US" sz="3200" b="1" u="sng" dirty="0" smtClean="0"/>
              <a:t>Family :</a:t>
            </a:r>
          </a:p>
          <a:p>
            <a:pPr lvl="1"/>
            <a:r>
              <a:rPr lang="en-US" dirty="0" smtClean="0"/>
              <a:t>_______more quickly exhausted</a:t>
            </a:r>
          </a:p>
          <a:p>
            <a:pPr lvl="1"/>
            <a:r>
              <a:rPr lang="en-US" dirty="0" smtClean="0"/>
              <a:t>Membership is involuntary</a:t>
            </a:r>
          </a:p>
          <a:p>
            <a:pPr lvl="1"/>
            <a:r>
              <a:rPr lang="en-US" dirty="0" smtClean="0"/>
              <a:t>More ______ to leave</a:t>
            </a:r>
          </a:p>
          <a:p>
            <a:pPr marL="457200" lvl="1" indent="0">
              <a:buNone/>
            </a:pPr>
            <a:r>
              <a:rPr lang="en-US" dirty="0" smtClean="0"/>
              <a:t>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8723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6172200"/>
          </a:xfrm>
        </p:spPr>
        <p:txBody>
          <a:bodyPr numCol="2"/>
          <a:lstStyle/>
          <a:p>
            <a:r>
              <a:rPr lang="en-US" b="1" u="sng" dirty="0" smtClean="0"/>
              <a:t>Society or group: </a:t>
            </a:r>
          </a:p>
          <a:p>
            <a:pPr lvl="1"/>
            <a:r>
              <a:rPr lang="en-US" dirty="0" smtClean="0"/>
              <a:t>______ history</a:t>
            </a:r>
          </a:p>
          <a:p>
            <a:pPr lvl="1"/>
            <a:r>
              <a:rPr lang="en-US" dirty="0" smtClean="0"/>
              <a:t>Less intense</a:t>
            </a:r>
          </a:p>
          <a:p>
            <a:pPr lvl="1"/>
            <a:r>
              <a:rPr lang="en-US" dirty="0" smtClean="0"/>
              <a:t>Group less threated by dissolution</a:t>
            </a:r>
          </a:p>
          <a:p>
            <a:pPr lvl="1"/>
            <a:r>
              <a:rPr lang="en-US" dirty="0" smtClean="0"/>
              <a:t>Tolerate ___ conflict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3200" b="1" u="sng" dirty="0" smtClean="0"/>
          </a:p>
          <a:p>
            <a:pPr marL="457200" lvl="1" indent="0">
              <a:buNone/>
            </a:pPr>
            <a:endParaRPr lang="en-US" sz="3200" b="1" u="sng" dirty="0"/>
          </a:p>
          <a:p>
            <a:pPr marL="457200" lvl="1" indent="0">
              <a:buNone/>
            </a:pPr>
            <a:endParaRPr lang="en-US" sz="3200" b="1" u="sng" dirty="0" smtClean="0"/>
          </a:p>
          <a:p>
            <a:pPr marL="457200" lvl="1" indent="0">
              <a:buNone/>
            </a:pPr>
            <a:endParaRPr lang="en-US" sz="3200" b="1" u="sng" dirty="0"/>
          </a:p>
          <a:p>
            <a:pPr marL="457200" lvl="1" indent="0">
              <a:buNone/>
            </a:pPr>
            <a:r>
              <a:rPr lang="en-US" sz="3200" b="1" u="sng" dirty="0" smtClean="0"/>
              <a:t>Family :</a:t>
            </a:r>
          </a:p>
          <a:p>
            <a:pPr lvl="1"/>
            <a:r>
              <a:rPr lang="en-US" dirty="0" smtClean="0"/>
              <a:t>Longer history</a:t>
            </a:r>
          </a:p>
          <a:p>
            <a:pPr lvl="1"/>
            <a:r>
              <a:rPr lang="en-US" dirty="0" smtClean="0"/>
              <a:t>______ intense</a:t>
            </a:r>
          </a:p>
          <a:p>
            <a:pPr lvl="1"/>
            <a:r>
              <a:rPr lang="en-US" dirty="0" smtClean="0"/>
              <a:t>More threatened by dissolution</a:t>
            </a:r>
          </a:p>
          <a:p>
            <a:pPr lvl="1"/>
            <a:r>
              <a:rPr lang="en-US" dirty="0" smtClean="0"/>
              <a:t>Tolerate ____ conflict	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782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 is a confrontation over ______ of scarce resources</a:t>
            </a:r>
          </a:p>
          <a:p>
            <a:pPr lvl="1"/>
            <a:r>
              <a:rPr lang="en-US" b="1" dirty="0" smtClean="0"/>
              <a:t>Internal Conflict</a:t>
            </a:r>
            <a:r>
              <a:rPr lang="en-US" dirty="0" smtClean="0"/>
              <a:t>—originates from ______ the social system</a:t>
            </a:r>
          </a:p>
          <a:p>
            <a:pPr lvl="2"/>
            <a:r>
              <a:rPr lang="en-US" dirty="0" smtClean="0"/>
              <a:t>Between individuals</a:t>
            </a:r>
          </a:p>
          <a:p>
            <a:pPr lvl="2"/>
            <a:endParaRPr lang="en-US" dirty="0" smtClean="0"/>
          </a:p>
          <a:p>
            <a:pPr lvl="2"/>
            <a:r>
              <a:rPr lang="en-US" dirty="0" smtClean="0"/>
              <a:t>What are some individual </a:t>
            </a:r>
          </a:p>
          <a:p>
            <a:pPr marL="914400" lvl="2" indent="0">
              <a:buNone/>
            </a:pPr>
            <a:r>
              <a:rPr lang="en-US" dirty="0"/>
              <a:t>c</a:t>
            </a:r>
            <a:r>
              <a:rPr lang="en-US" dirty="0" smtClean="0"/>
              <a:t>onflicts you experience?</a:t>
            </a:r>
          </a:p>
          <a:p>
            <a:pPr marL="914400" lvl="2" indent="0">
              <a:buNone/>
            </a:pPr>
            <a:endParaRPr lang="en-US" dirty="0" smtClean="0"/>
          </a:p>
          <a:p>
            <a:pPr lvl="2"/>
            <a:endParaRPr lang="en-US" dirty="0" smtClean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429000"/>
            <a:ext cx="3814556" cy="257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106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01042"/>
            <a:ext cx="2971800" cy="4465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01043"/>
            <a:ext cx="4056620" cy="269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8055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Families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r">
              <a:buNone/>
            </a:pPr>
            <a:endParaRPr lang="en-US" dirty="0" smtClean="0"/>
          </a:p>
          <a:p>
            <a:pPr marL="0" indent="0" algn="r">
              <a:buNone/>
            </a:pPr>
            <a:r>
              <a:rPr lang="en-US" dirty="0" smtClean="0"/>
              <a:t>What are some family conflicts?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1676400"/>
            <a:ext cx="4419600" cy="3005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014" y="2667000"/>
            <a:ext cx="3347986" cy="2586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83637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Gangs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1600" dirty="0" smtClean="0">
              <a:hlinkClick r:id="rId2"/>
            </a:endParaRPr>
          </a:p>
          <a:p>
            <a:endParaRPr lang="en-US" sz="1600" dirty="0">
              <a:hlinkClick r:id="rId2"/>
            </a:endParaRPr>
          </a:p>
          <a:p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www.dnainfo.com/chicago/20151113/chatham/raging-gang-war-on-79th-st-is-destroying-business-owners-say</a:t>
            </a:r>
            <a:endParaRPr lang="en-US" sz="1600" dirty="0" smtClean="0"/>
          </a:p>
          <a:p>
            <a:r>
              <a:rPr lang="en-US" dirty="0" smtClean="0"/>
              <a:t>In Chicago…</a:t>
            </a:r>
          </a:p>
          <a:p>
            <a:r>
              <a:rPr lang="en-US" sz="1600" dirty="0">
                <a:hlinkClick r:id="rId3"/>
              </a:rPr>
              <a:t>http://</a:t>
            </a:r>
            <a:r>
              <a:rPr lang="en-US" sz="1600" dirty="0" smtClean="0">
                <a:hlinkClick r:id="rId3"/>
              </a:rPr>
              <a:t>www.theguardian.com/world/2016/feb/09/dublin-gang-wars-council-advises-flats-residents-move-out-safety</a:t>
            </a:r>
            <a:endParaRPr lang="en-US" sz="1600" dirty="0" smtClean="0"/>
          </a:p>
          <a:p>
            <a:endParaRPr lang="en-US" dirty="0"/>
          </a:p>
          <a:p>
            <a:r>
              <a:rPr lang="en-US" dirty="0" smtClean="0"/>
              <a:t>In Ireland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31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Between Societies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World War I</a:t>
            </a:r>
          </a:p>
          <a:p>
            <a:r>
              <a:rPr lang="en-US" dirty="0" smtClean="0"/>
              <a:t>World War II</a:t>
            </a:r>
          </a:p>
          <a:p>
            <a:r>
              <a:rPr lang="en-US" dirty="0" smtClean="0"/>
              <a:t>Taliban and the U.S.</a:t>
            </a:r>
          </a:p>
          <a:p>
            <a:r>
              <a:rPr lang="en-US" dirty="0" smtClean="0"/>
              <a:t>Hutus and Tutsis</a:t>
            </a:r>
          </a:p>
          <a:p>
            <a:pPr lvl="1"/>
            <a:r>
              <a:rPr lang="en-US" dirty="0" smtClean="0">
                <a:hlinkClick r:id="rId2"/>
              </a:rPr>
              <a:t>http://www.history.com/topics/rwandan-genocide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9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Internal and external conflict cannot be _____</a:t>
            </a:r>
          </a:p>
          <a:p>
            <a:r>
              <a:rPr lang="en-US" dirty="0" smtClean="0"/>
              <a:t>Conflict can lead to new understandings and _____</a:t>
            </a:r>
          </a:p>
          <a:p>
            <a:pPr lvl="1"/>
            <a:r>
              <a:rPr lang="en-US" dirty="0" smtClean="0"/>
              <a:t>How so?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470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Conflict can be classified.</a:t>
            </a:r>
          </a:p>
          <a:p>
            <a:r>
              <a:rPr lang="en-US" dirty="0" smtClean="0"/>
              <a:t>____social or _____social</a:t>
            </a:r>
          </a:p>
          <a:p>
            <a:r>
              <a:rPr lang="en-US" dirty="0" smtClean="0"/>
              <a:t>Micro—looks at how families are classified based on ______ to scarce resources  and who has the _______ to keep it that way</a:t>
            </a:r>
          </a:p>
          <a:p>
            <a:pPr marL="457200" lvl="1" indent="0">
              <a:buNone/>
            </a:pPr>
            <a:r>
              <a:rPr lang="en-US" dirty="0" smtClean="0"/>
              <a:t>Look at: social class</a:t>
            </a:r>
          </a:p>
          <a:p>
            <a:pPr lvl="1"/>
            <a:r>
              <a:rPr lang="en-US" dirty="0" smtClean="0"/>
              <a:t>Gender</a:t>
            </a:r>
          </a:p>
          <a:p>
            <a:pPr lvl="1"/>
            <a:r>
              <a:rPr lang="en-US" dirty="0" smtClean="0"/>
              <a:t>Race</a:t>
            </a:r>
          </a:p>
          <a:p>
            <a:pPr lvl="1"/>
            <a:r>
              <a:rPr lang="en-US" dirty="0" smtClean="0"/>
              <a:t>Ethnicity</a:t>
            </a:r>
          </a:p>
          <a:p>
            <a:pPr lvl="1"/>
            <a:r>
              <a:rPr lang="en-US" dirty="0" smtClean="0"/>
              <a:t>Education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9847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Macro</a:t>
            </a:r>
          </a:p>
          <a:p>
            <a:pPr lvl="1"/>
            <a:r>
              <a:rPr lang="en-US" dirty="0" smtClean="0"/>
              <a:t>Looks at conflict _____ classes of people</a:t>
            </a:r>
          </a:p>
          <a:p>
            <a:pPr lvl="2"/>
            <a:r>
              <a:rPr lang="en-US" dirty="0" smtClean="0"/>
              <a:t>What are some examples of “haves” vs. “have </a:t>
            </a:r>
            <a:r>
              <a:rPr lang="en-US" dirty="0" err="1" smtClean="0"/>
              <a:t>nots</a:t>
            </a:r>
            <a:r>
              <a:rPr lang="en-US" dirty="0" smtClean="0"/>
              <a:t>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9797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Conflict has _____ aspects</a:t>
            </a:r>
          </a:p>
          <a:p>
            <a:pPr lvl="1"/>
            <a:r>
              <a:rPr lang="en-US" dirty="0" smtClean="0"/>
              <a:t>Conflict is the root of change and progress</a:t>
            </a:r>
          </a:p>
          <a:p>
            <a:pPr lvl="1"/>
            <a:r>
              <a:rPr lang="en-US" dirty="0" smtClean="0"/>
              <a:t>How can conflict be ______?</a:t>
            </a:r>
          </a:p>
          <a:p>
            <a:pPr lvl="2"/>
            <a:r>
              <a:rPr lang="en-US" dirty="0" smtClean="0"/>
              <a:t>At the micro level?</a:t>
            </a:r>
          </a:p>
          <a:p>
            <a:pPr lvl="2"/>
            <a:r>
              <a:rPr lang="en-US" dirty="0" smtClean="0"/>
              <a:t>At the macro level?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648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External conflict originates from ______ the social system.</a:t>
            </a:r>
          </a:p>
          <a:p>
            <a:pPr lvl="1"/>
            <a:r>
              <a:rPr lang="en-US" dirty="0" smtClean="0"/>
              <a:t>Between individuals</a:t>
            </a:r>
          </a:p>
          <a:p>
            <a:pPr lvl="2"/>
            <a:r>
              <a:rPr lang="en-US" dirty="0" smtClean="0"/>
              <a:t>Ex. Speeding ticket, cost of clothes, weather</a:t>
            </a:r>
          </a:p>
          <a:p>
            <a:pPr lvl="1"/>
            <a:r>
              <a:rPr lang="en-US" dirty="0" smtClean="0"/>
              <a:t>Families</a:t>
            </a:r>
          </a:p>
          <a:p>
            <a:pPr lvl="2"/>
            <a:r>
              <a:rPr lang="en-US" dirty="0" smtClean="0"/>
              <a:t>Ex. Job stress, traffic jams</a:t>
            </a:r>
          </a:p>
          <a:p>
            <a:pPr lvl="1"/>
            <a:r>
              <a:rPr lang="en-US" dirty="0" smtClean="0"/>
              <a:t>Societies </a:t>
            </a:r>
          </a:p>
          <a:p>
            <a:pPr lvl="2"/>
            <a:r>
              <a:rPr lang="en-US" dirty="0" smtClean="0"/>
              <a:t>Terrorist attacks, economic </a:t>
            </a:r>
            <a:r>
              <a:rPr lang="en-US" dirty="0" err="1" smtClean="0"/>
              <a:t>hitmen</a:t>
            </a:r>
            <a:endParaRPr lang="en-US" dirty="0" smtClean="0"/>
          </a:p>
          <a:p>
            <a:pPr lvl="1"/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www.youtube.com/watch?v=3RZU7Sl5IB4</a:t>
            </a:r>
            <a:endParaRPr lang="en-US" sz="1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548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Overview from a Sociological Perspective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u="sng" dirty="0">
                <a:hlinkClick r:id="rId2"/>
              </a:rPr>
              <a:t>http://</a:t>
            </a:r>
            <a:r>
              <a:rPr lang="en-US" sz="2000" u="sng" dirty="0" smtClean="0">
                <a:hlinkClick r:id="rId2"/>
              </a:rPr>
              <a:t>www.youtube.com/watch?v=d_c2p0Y7mgU</a:t>
            </a:r>
            <a:endParaRPr lang="en-US" sz="2000" u="sng" dirty="0" smtClean="0"/>
          </a:p>
          <a:p>
            <a:pPr marL="0" indent="0">
              <a:buNone/>
            </a:pPr>
            <a:r>
              <a:rPr lang="en-US" sz="2000" dirty="0" smtClean="0"/>
              <a:t>4:36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22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Watch the following clip and determine:</a:t>
            </a:r>
          </a:p>
          <a:p>
            <a:r>
              <a:rPr lang="en-US" dirty="0" smtClean="0"/>
              <a:t>What basic assumptions does the family/tribe not fulfill?</a:t>
            </a:r>
          </a:p>
          <a:p>
            <a:r>
              <a:rPr lang="en-US" dirty="0" smtClean="0"/>
              <a:t>How does this change once the bottle is dropped?</a:t>
            </a:r>
          </a:p>
          <a:p>
            <a:r>
              <a:rPr lang="en-US" dirty="0" smtClean="0"/>
              <a:t>Is the tribe a family or a group? Support your answer.</a:t>
            </a:r>
            <a:endParaRPr lang="en-US" dirty="0"/>
          </a:p>
          <a:p>
            <a:r>
              <a:rPr lang="en-US" dirty="0" smtClean="0"/>
              <a:t>Is the conflict internal or external in nature? Why?</a:t>
            </a:r>
          </a:p>
          <a:p>
            <a:r>
              <a:rPr lang="en-US" dirty="0" smtClean="0"/>
              <a:t>Would a micro or macro approach be best in understanding the conflict of this family/tribe? Why?</a:t>
            </a:r>
          </a:p>
          <a:p>
            <a:r>
              <a:rPr lang="en-US">
                <a:hlinkClick r:id="rId2"/>
              </a:rPr>
              <a:t>https</a:t>
            </a:r>
            <a:r>
              <a:rPr lang="en-US">
                <a:hlinkClick r:id="rId2"/>
              </a:rPr>
              <a:t>://</a:t>
            </a:r>
            <a:r>
              <a:rPr lang="en-US" smtClean="0">
                <a:hlinkClick r:id="rId2"/>
              </a:rPr>
              <a:t>www.youtube.com/watch?v=weMDciO4MG0</a:t>
            </a:r>
            <a:endParaRPr lang="en-US"/>
          </a:p>
          <a:p>
            <a:r>
              <a:rPr lang="en-US" dirty="0" smtClean="0"/>
              <a:t>5:24</a:t>
            </a:r>
            <a:r>
              <a:rPr lang="en-US" dirty="0" smtClean="0"/>
              <a:t>; 8:12-12:41.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460</Words>
  <Application>Microsoft Office PowerPoint</Application>
  <PresentationFormat>On-screen Show (4:3)</PresentationFormat>
  <Paragraphs>120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Conflict Theory</vt:lpstr>
      <vt:lpstr>Basic Assumptions</vt:lpstr>
      <vt:lpstr>PowerPoint Presentation</vt:lpstr>
      <vt:lpstr>PowerPoint Presentation</vt:lpstr>
      <vt:lpstr>Basic Assumptions</vt:lpstr>
      <vt:lpstr>Basic Assumptions</vt:lpstr>
      <vt:lpstr>PowerPoint Presentation</vt:lpstr>
      <vt:lpstr>PowerPoint Presentation</vt:lpstr>
      <vt:lpstr>Basic Assumption</vt:lpstr>
      <vt:lpstr>Couples</vt:lpstr>
      <vt:lpstr>Between Families</vt:lpstr>
      <vt:lpstr>Between Gangs</vt:lpstr>
      <vt:lpstr>Between Societies </vt:lpstr>
      <vt:lpstr>PowerPoint Presentation</vt:lpstr>
      <vt:lpstr>Basic Assumptions</vt:lpstr>
      <vt:lpstr>PowerPoint Presentation</vt:lpstr>
      <vt:lpstr>Basic Assumption</vt:lpstr>
      <vt:lpstr>Basic Assumption</vt:lpstr>
      <vt:lpstr>Overview from a Sociological Perspective </vt:lpstr>
      <vt:lpstr>Application Activity</vt:lpstr>
    </vt:vector>
  </TitlesOfParts>
  <Company>Indiana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 Theory</dc:title>
  <dc:creator>Windows User</dc:creator>
  <cp:lastModifiedBy>Windows User</cp:lastModifiedBy>
  <cp:revision>24</cp:revision>
  <dcterms:created xsi:type="dcterms:W3CDTF">2014-02-18T02:42:44Z</dcterms:created>
  <dcterms:modified xsi:type="dcterms:W3CDTF">2016-10-11T02:13:30Z</dcterms:modified>
</cp:coreProperties>
</file>